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2"/>
  </p:notesMasterIdLst>
  <p:sldIdLst>
    <p:sldId id="256" r:id="rId2"/>
    <p:sldId id="335" r:id="rId3"/>
    <p:sldId id="269" r:id="rId4"/>
    <p:sldId id="330" r:id="rId5"/>
    <p:sldId id="257" r:id="rId6"/>
    <p:sldId id="258" r:id="rId7"/>
    <p:sldId id="331" r:id="rId8"/>
    <p:sldId id="332" r:id="rId9"/>
    <p:sldId id="333" r:id="rId10"/>
    <p:sldId id="334" r:id="rId11"/>
    <p:sldId id="261" r:id="rId12"/>
    <p:sldId id="262" r:id="rId13"/>
    <p:sldId id="300" r:id="rId14"/>
    <p:sldId id="296" r:id="rId15"/>
    <p:sldId id="301" r:id="rId16"/>
    <p:sldId id="304" r:id="rId17"/>
    <p:sldId id="302" r:id="rId18"/>
    <p:sldId id="303" r:id="rId19"/>
    <p:sldId id="305" r:id="rId20"/>
    <p:sldId id="298" r:id="rId21"/>
    <p:sldId id="306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07" r:id="rId31"/>
    <p:sldId id="316" r:id="rId32"/>
    <p:sldId id="317" r:id="rId33"/>
    <p:sldId id="318" r:id="rId34"/>
    <p:sldId id="299" r:id="rId35"/>
    <p:sldId id="319" r:id="rId36"/>
    <p:sldId id="324" r:id="rId37"/>
    <p:sldId id="322" r:id="rId38"/>
    <p:sldId id="325" r:id="rId39"/>
    <p:sldId id="326" r:id="rId40"/>
    <p:sldId id="327" r:id="rId41"/>
    <p:sldId id="323" r:id="rId42"/>
    <p:sldId id="287" r:id="rId43"/>
    <p:sldId id="288" r:id="rId44"/>
    <p:sldId id="281" r:id="rId45"/>
    <p:sldId id="279" r:id="rId46"/>
    <p:sldId id="289" r:id="rId47"/>
    <p:sldId id="282" r:id="rId48"/>
    <p:sldId id="280" r:id="rId49"/>
    <p:sldId id="290" r:id="rId50"/>
    <p:sldId id="283" r:id="rId51"/>
    <p:sldId id="276" r:id="rId52"/>
    <p:sldId id="292" r:id="rId53"/>
    <p:sldId id="284" r:id="rId54"/>
    <p:sldId id="277" r:id="rId55"/>
    <p:sldId id="293" r:id="rId56"/>
    <p:sldId id="285" r:id="rId57"/>
    <p:sldId id="278" r:id="rId58"/>
    <p:sldId id="294" r:id="rId59"/>
    <p:sldId id="295" r:id="rId60"/>
    <p:sldId id="286" r:id="rId61"/>
    <p:sldId id="275" r:id="rId62"/>
    <p:sldId id="328" r:id="rId63"/>
    <p:sldId id="264" r:id="rId64"/>
    <p:sldId id="265" r:id="rId65"/>
    <p:sldId id="329" r:id="rId66"/>
    <p:sldId id="271" r:id="rId67"/>
    <p:sldId id="272" r:id="rId68"/>
    <p:sldId id="273" r:id="rId69"/>
    <p:sldId id="274" r:id="rId70"/>
    <p:sldId id="26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A188C-00D3-4C1C-B3DA-19B5B853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7836F-A94B-4559-BCCF-442C8D8DC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What works in C#.NEO? What doesn’t? What are the (good) workarounds?</a:t>
            </a:r>
          </a:p>
          <a:p>
            <a:endParaRPr lang="en-CA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2393C1-8905-4B02-BDE9-C49EAD2ECF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0448977"/>
              </p:ext>
            </p:extLst>
          </p:nvPr>
        </p:nvGraphicFramePr>
        <p:xfrm>
          <a:off x="677863" y="1930400"/>
          <a:ext cx="11172761" cy="4744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7430">
                  <a:extLst>
                    <a:ext uri="{9D8B030D-6E8A-4147-A177-3AD203B41FA5}">
                      <a16:colId xmlns:a16="http://schemas.microsoft.com/office/drawing/2014/main" val="3796000043"/>
                    </a:ext>
                  </a:extLst>
                </a:gridCol>
                <a:gridCol w="3227430">
                  <a:extLst>
                    <a:ext uri="{9D8B030D-6E8A-4147-A177-3AD203B41FA5}">
                      <a16:colId xmlns:a16="http://schemas.microsoft.com/office/drawing/2014/main" val="2727624266"/>
                    </a:ext>
                  </a:extLst>
                </a:gridCol>
                <a:gridCol w="4717901">
                  <a:extLst>
                    <a:ext uri="{9D8B030D-6E8A-4147-A177-3AD203B41FA5}">
                      <a16:colId xmlns:a16="http://schemas.microsoft.com/office/drawing/2014/main" val="3619841757"/>
                    </a:ext>
                  </a:extLst>
                </a:gridCol>
              </a:tblGrid>
              <a:tr h="527191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C#.MS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NPC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739722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/>
                        <a:t>Class constructors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Supported: field layout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53100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/>
                        <a:t>Class constructor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4904342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/>
                        <a:t>Class constructor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supported: ignored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304989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/>
                        <a:t>Field accessors (get/put)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997006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70C0"/>
                          </a:solidFill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CA" dirty="0"/>
                        <a:t> valued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529098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chemeClr val="tx1"/>
                          </a:solidFill>
                        </a:rPr>
                        <a:t>Floating-point data </a:t>
                      </a:r>
                      <a:r>
                        <a:rPr lang="en-CA" dirty="0"/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424686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/>
                        <a:t>Integer data types (</a:t>
                      </a:r>
                      <a:r>
                        <a:rPr lang="en-CA" dirty="0" err="1">
                          <a:solidFill>
                            <a:srgbClr val="0070C0"/>
                          </a:solidFill>
                        </a:rPr>
                        <a:t>int</a:t>
                      </a:r>
                      <a:r>
                        <a:rPr lang="en-CA" dirty="0"/>
                        <a:t>/</a:t>
                      </a:r>
                      <a:r>
                        <a:rPr lang="en-CA" dirty="0">
                          <a:solidFill>
                            <a:srgbClr val="0070C0"/>
                          </a:solidFill>
                        </a:rPr>
                        <a:t>Int32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Partially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327287"/>
                  </a:ext>
                </a:extLst>
              </a:tr>
              <a:tr h="527191"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B0F0"/>
                          </a:solidFill>
                        </a:rPr>
                        <a:t>switch</a:t>
                      </a:r>
                      <a:r>
                        <a:rPr lang="en-CA" dirty="0"/>
                        <a:t> statements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Not predictable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Use </a:t>
                      </a:r>
                      <a:r>
                        <a:rPr lang="en-CA" dirty="0">
                          <a:solidFill>
                            <a:srgbClr val="00B0F0"/>
                          </a:solidFill>
                        </a:rPr>
                        <a:t>if-then-else </a:t>
                      </a:r>
                      <a:r>
                        <a:rPr lang="en-CA" dirty="0" err="1">
                          <a:solidFill>
                            <a:srgbClr val="00B0F0"/>
                          </a:solidFill>
                        </a:rPr>
                        <a:t>if-then-else</a:t>
                      </a:r>
                      <a:r>
                        <a:rPr lang="en-CA" dirty="0">
                          <a:solidFill>
                            <a:srgbClr val="00B0F0"/>
                          </a:solidFill>
                        </a:rPr>
                        <a:t> if-</a:t>
                      </a:r>
                      <a:r>
                        <a:rPr lang="en-CA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549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112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81401-AB15-4BD4-9C51-9F070D98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6FD8-E1D4-47F9-9EDE-5E16C07F8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r>
              <a:rPr lang="en-CA" dirty="0"/>
              <a:t>NEO Developer Tool Suite - CoZ Developers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relfos</a:t>
            </a:r>
            <a:r>
              <a:rPr lang="en-CA" dirty="0"/>
              <a:t> – neo-debugger</a:t>
            </a:r>
          </a:p>
          <a:p>
            <a:pPr lvl="1"/>
            <a:r>
              <a:rPr lang="en-CA" dirty="0"/>
              <a:t>@</a:t>
            </a:r>
            <a:r>
              <a:rPr lang="en-CA" dirty="0" err="1"/>
              <a:t>birmas</a:t>
            </a:r>
            <a:r>
              <a:rPr lang="en-CA" dirty="0"/>
              <a:t> – neo-</a:t>
            </a:r>
            <a:r>
              <a:rPr lang="en-CA" dirty="0" err="1"/>
              <a:t>gui</a:t>
            </a:r>
            <a:r>
              <a:rPr lang="en-CA" dirty="0"/>
              <a:t>-developer</a:t>
            </a:r>
          </a:p>
          <a:p>
            <a:pPr lvl="1"/>
            <a:r>
              <a:rPr lang="en-CA" dirty="0"/>
              <a:t>@mwherman2000 – event log enhancements</a:t>
            </a:r>
          </a:p>
          <a:p>
            <a:pPr lvl="1"/>
            <a:endParaRPr lang="en-CA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2C91EA-0A37-4487-A507-EB41409484F4}"/>
              </a:ext>
            </a:extLst>
          </p:cNvPr>
          <p:cNvGrpSpPr/>
          <p:nvPr/>
        </p:nvGrpSpPr>
        <p:grpSpPr>
          <a:xfrm>
            <a:off x="1664779" y="3149953"/>
            <a:ext cx="5991225" cy="3019425"/>
            <a:chOff x="1710499" y="2967073"/>
            <a:chExt cx="5991225" cy="30194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9274E-6350-4372-9064-C0E02BF2D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0499" y="2967073"/>
              <a:ext cx="5991225" cy="3019425"/>
            </a:xfrm>
            <a:prstGeom prst="rect">
              <a:avLst/>
            </a:prstGeom>
          </p:spPr>
        </p:pic>
        <p:pic>
          <p:nvPicPr>
            <p:cNvPr id="1026" name="Picture 2" descr="5135115 (400×400)">
              <a:extLst>
                <a:ext uri="{FF2B5EF4-FFF2-40B4-BE49-F238E27FC236}">
                  <a16:creationId xmlns:a16="http://schemas.microsoft.com/office/drawing/2014/main" id="{FB2B9B0F-E129-4955-9992-90F4EF83A4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1334" y="2994504"/>
              <a:ext cx="1760375" cy="1760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ACBD06-C102-4C83-83E1-0CD2B8D705EE}"/>
                </a:ext>
              </a:extLst>
            </p:cNvPr>
            <p:cNvSpPr txBox="1"/>
            <p:nvPr/>
          </p:nvSpPr>
          <p:spPr>
            <a:xfrm>
              <a:off x="3825923" y="4890289"/>
              <a:ext cx="176037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solidFill>
                    <a:srgbClr val="212529"/>
                  </a:solidFill>
                  <a:latin typeface="Source-Han-Light"/>
                </a:rPr>
                <a:t>Chris Birmingham</a:t>
              </a:r>
              <a:endParaRPr lang="en-CA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381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Appendicies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/>
              <a:t>A - NEO </a:t>
            </a:r>
            <a:r>
              <a:rPr lang="en-US" dirty="0"/>
              <a:t>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60DC3-B9F0-4B95-BA0B-2CC9F006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AEAE-80BC-4C6A-995E-62A5FAEC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4353"/>
            <a:ext cx="6934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supported in the NEO VM: 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4B25-DF6A-4E46-A9C4-EF878A78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81805-B7DA-48D7-BF40-C8A5446B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9189042" cy="53047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Given that the subset of C#.MS that is supported by neon.exe (and the NEO VM) is not documented, how to we proceed to exploit the capabilities of C#.NEO?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use?</a:t>
            </a:r>
          </a:p>
          <a:p>
            <a:pPr lvl="1"/>
            <a:r>
              <a:rPr lang="en-US" dirty="0"/>
              <a:t>How do you work around what is important but not supported in C#.NEO?</a:t>
            </a:r>
          </a:p>
          <a:p>
            <a:r>
              <a:rPr lang="en-US" dirty="0"/>
              <a:t>How do we use C#.NEO for sophisticated object-oriented development?</a:t>
            </a:r>
          </a:p>
          <a:p>
            <a:r>
              <a:rPr lang="en-US" dirty="0"/>
              <a:t>How do we support C# classes that are nothing more elaborate than  C++/C##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struct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s</a:t>
            </a:r>
            <a:r>
              <a:rPr lang="en-US" dirty="0"/>
              <a:t>?</a:t>
            </a:r>
          </a:p>
          <a:p>
            <a:endParaRPr lang="en-US" dirty="0"/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15024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2411</TotalTime>
  <Words>2638</Words>
  <Application>Microsoft Office PowerPoint</Application>
  <PresentationFormat>Widescreen</PresentationFormat>
  <Paragraphs>780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Consolas</vt:lpstr>
      <vt:lpstr>Source-Han-Light</vt:lpstr>
      <vt:lpstr>Trebuchet MS</vt:lpstr>
      <vt:lpstr>Wingdings 3</vt:lpstr>
      <vt:lpstr>Facet</vt:lpstr>
      <vt:lpstr>NEO Persistable Classes 1.0  An Efficient Object-Oriented Framework for C#.NEO Smart Contract Development</vt:lpstr>
      <vt:lpstr>Contributors</vt:lpstr>
      <vt:lpstr>Agenda</vt:lpstr>
      <vt:lpstr>0. Key Definitions</vt:lpstr>
      <vt:lpstr>1. Purpose</vt:lpstr>
      <vt:lpstr>2. Scenario</vt:lpstr>
      <vt:lpstr>2. Scenario (con’t)</vt:lpstr>
      <vt:lpstr>2. Scenario (con’t)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Roadmap: Automatic Code Generation</vt:lpstr>
      <vt:lpstr>9. Summary</vt:lpstr>
      <vt:lpstr>Appendicies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97</cp:revision>
  <dcterms:created xsi:type="dcterms:W3CDTF">2018-02-17T03:03:23Z</dcterms:created>
  <dcterms:modified xsi:type="dcterms:W3CDTF">2018-02-25T01:37:25Z</dcterms:modified>
</cp:coreProperties>
</file>